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4056" r:id="rId1"/>
  </p:sldMasterIdLst>
  <p:notesMasterIdLst>
    <p:notesMasterId r:id="rId21"/>
  </p:notesMasterIdLst>
  <p:sldIdLst>
    <p:sldId id="256" r:id="rId2"/>
    <p:sldId id="257" r:id="rId3"/>
    <p:sldId id="258" r:id="rId4"/>
    <p:sldId id="266" r:id="rId5"/>
    <p:sldId id="267" r:id="rId6"/>
    <p:sldId id="268" r:id="rId7"/>
    <p:sldId id="269" r:id="rId8"/>
    <p:sldId id="270" r:id="rId9"/>
    <p:sldId id="280" r:id="rId10"/>
    <p:sldId id="271" r:id="rId11"/>
    <p:sldId id="272" r:id="rId12"/>
    <p:sldId id="276" r:id="rId13"/>
    <p:sldId id="273" r:id="rId14"/>
    <p:sldId id="274" r:id="rId15"/>
    <p:sldId id="275" r:id="rId16"/>
    <p:sldId id="277" r:id="rId17"/>
    <p:sldId id="278" r:id="rId18"/>
    <p:sldId id="279" r:id="rId19"/>
    <p:sldId id="265" r:id="rId20"/>
  </p:sldIdLst>
  <p:sldSz cx="14630400" cy="8229600"/>
  <p:notesSz cx="8229600" cy="14630400"/>
  <p:embeddedFontLst>
    <p:embeddedFont>
      <p:font typeface="Raleway" panose="020B0604020202020204" charset="0"/>
      <p:regular r:id="rId22"/>
    </p:embeddedFont>
    <p:embeddedFont>
      <p:font typeface="Prata" panose="020B0604020202020204" charset="0"/>
      <p:regular r:id="rId23"/>
    </p:embeddedFont>
    <p:embeddedFont>
      <p:font typeface="Garamond" panose="02020404030301010803" pitchFamily="18" charset="0"/>
      <p:regular r:id="rId24"/>
      <p:bold r:id="rId25"/>
      <p:italic r:id="rId26"/>
    </p:embeddedFont>
    <p:embeddedFont>
      <p:font typeface="Tahoma" panose="020B0604030504040204" pitchFamily="34" charset="0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31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263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394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526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657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789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9920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051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E78C"/>
    <a:srgbClr val="CFCB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9657" autoAdjust="0"/>
  </p:normalViewPr>
  <p:slideViewPr>
    <p:cSldViewPr snapToGrid="0" snapToObjects="1">
      <p:cViewPr>
        <p:scale>
          <a:sx n="102" d="100"/>
          <a:sy n="102" d="100"/>
        </p:scale>
        <p:origin x="-102" y="23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FAE02C-B6FD-4BE7-B8B5-88251937A6C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D0D053-AFB0-4D88-917F-0437D9061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389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457131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914263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371394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828526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285657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742789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3199920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657051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4630400" cy="3520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0" y="3510343"/>
            <a:ext cx="14630400" cy="190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023360" y="2834640"/>
            <a:ext cx="6583680" cy="1353312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130622" tIns="65311" rIns="130622" bIns="65311" rtlCol="0" anchor="ctr" anchorCtr="0">
            <a:normAutofit/>
          </a:bodyPr>
          <a:lstStyle/>
          <a:p>
            <a:pPr algn="ctr" defTabSz="1306220" rtl="0" eaLnBrk="1" latinLnBrk="0" hangingPunct="1">
              <a:spcBef>
                <a:spcPts val="571"/>
              </a:spcBef>
              <a:buNone/>
            </a:pPr>
            <a:endParaRPr lang="en-US" sz="2600" b="1" kern="1200" cap="all" spc="0" baseline="0" dirty="0" smtClean="0">
              <a:solidFill>
                <a:schemeClr val="bg1"/>
              </a:solidFill>
              <a:latin typeface="+mj-lt"/>
              <a:ea typeface="+mj-ea"/>
              <a:cs typeface="Tunga" pitchFamily="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04640" y="3654553"/>
            <a:ext cx="6421120" cy="514350"/>
          </a:xfrm>
        </p:spPr>
        <p:txBody>
          <a:bodyPr tIns="0" anchor="t">
            <a:noAutofit/>
          </a:bodyPr>
          <a:lstStyle>
            <a:lvl1pPr marL="0" indent="0" algn="ctr">
              <a:buNone/>
              <a:defRPr sz="2300" b="0" i="0" cap="none" spc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104640" y="2877312"/>
            <a:ext cx="6421120" cy="719328"/>
          </a:xfrm>
          <a:noFill/>
          <a:ln>
            <a:noFill/>
          </a:ln>
        </p:spPr>
        <p:txBody>
          <a:bodyPr bIns="0" anchor="b"/>
          <a:lstStyle>
            <a:lvl1pPr>
              <a:defRPr>
                <a:effectLst>
                  <a:glow rad="88900">
                    <a:schemeClr val="tx1">
                      <a:alpha val="60000"/>
                    </a:schemeClr>
                  </a:glo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 rot="5400000">
            <a:off x="8199120" y="4114482"/>
            <a:ext cx="8229600" cy="2541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 bwMode="hidden">
          <a:xfrm>
            <a:off x="0" y="1"/>
            <a:ext cx="12313920" cy="822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1097281"/>
            <a:ext cx="10607040" cy="60350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82400" y="1097281"/>
            <a:ext cx="1483168" cy="60350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731520" y="2424989"/>
            <a:ext cx="13167360" cy="48902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707331"/>
            <a:ext cx="14630400" cy="35222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0" y="4706112"/>
            <a:ext cx="14630400" cy="1906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023360" y="4041648"/>
            <a:ext cx="6583680" cy="1353312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130622" tIns="65311" rIns="130622" bIns="65311" rtlCol="0" anchor="ctr" anchorCtr="0">
            <a:normAutofit/>
          </a:bodyPr>
          <a:lstStyle/>
          <a:p>
            <a:pPr algn="ctr" defTabSz="1306220" rtl="0" eaLnBrk="1" latinLnBrk="0" hangingPunct="1">
              <a:spcBef>
                <a:spcPts val="571"/>
              </a:spcBef>
              <a:buNone/>
            </a:pPr>
            <a:endParaRPr lang="en-US" sz="2600" b="1" kern="1200" cap="all" spc="0" baseline="0" dirty="0" smtClean="0">
              <a:solidFill>
                <a:schemeClr val="bg1"/>
              </a:solidFill>
              <a:latin typeface="+mj-lt"/>
              <a:ea typeface="+mj-ea"/>
              <a:cs typeface="Tunga" pitchFamily="2"/>
            </a:endParaRP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black">
          <a:xfrm>
            <a:off x="4046484" y="4040696"/>
            <a:ext cx="6537435" cy="848185"/>
          </a:xfrm>
          <a:prstGeom prst="rect">
            <a:avLst/>
          </a:prstGeom>
          <a:noFill/>
          <a:ln w="98425" cmpd="thinThick">
            <a:noFill/>
            <a:miter lim="800000"/>
          </a:ln>
        </p:spPr>
        <p:txBody>
          <a:bodyPr vert="horz" lIns="130622" tIns="65311" rIns="130622" bIns="0" rtlCol="0" anchor="b" anchorCtr="0">
            <a:normAutofit/>
          </a:bodyPr>
          <a:lstStyle>
            <a:lvl1pPr>
              <a:defRPr kumimoji="0" lang="en-US" sz="2600" b="1" i="0" u="none" strike="noStrike" kern="1200" cap="all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black">
          <a:xfrm>
            <a:off x="4029668" y="4901492"/>
            <a:ext cx="6571067" cy="476513"/>
          </a:xfrm>
        </p:spPr>
        <p:txBody>
          <a:bodyPr tIns="0" anchor="t" anchorCtr="0">
            <a:normAutofit/>
          </a:bodyPr>
          <a:lstStyle>
            <a:lvl1pPr marL="0" indent="0" algn="ctr">
              <a:buNone/>
              <a:defRPr kumimoji="0" lang="en-US" sz="2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Tahoma" pitchFamily="34" charset="0"/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30"/>
          <p:cNvSpPr>
            <a:spLocks noGrp="1"/>
          </p:cNvSpPr>
          <p:nvPr>
            <p:ph sz="quarter" idx="13"/>
          </p:nvPr>
        </p:nvSpPr>
        <p:spPr>
          <a:xfrm>
            <a:off x="731522" y="2424989"/>
            <a:ext cx="6437376" cy="48060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30"/>
          <p:cNvSpPr>
            <a:spLocks noGrp="1"/>
          </p:cNvSpPr>
          <p:nvPr>
            <p:ph sz="quarter" idx="14"/>
          </p:nvPr>
        </p:nvSpPr>
        <p:spPr>
          <a:xfrm>
            <a:off x="7461504" y="2424989"/>
            <a:ext cx="6437376" cy="48060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30"/>
          <p:cNvSpPr>
            <a:spLocks noGrp="1"/>
          </p:cNvSpPr>
          <p:nvPr>
            <p:ph sz="quarter" idx="13"/>
          </p:nvPr>
        </p:nvSpPr>
        <p:spPr>
          <a:xfrm>
            <a:off x="731522" y="3383280"/>
            <a:ext cx="6437376" cy="385145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4" name="Content Placeholder 30"/>
          <p:cNvSpPr>
            <a:spLocks noGrp="1"/>
          </p:cNvSpPr>
          <p:nvPr>
            <p:ph sz="quarter" idx="14"/>
          </p:nvPr>
        </p:nvSpPr>
        <p:spPr>
          <a:xfrm>
            <a:off x="7461504" y="3379622"/>
            <a:ext cx="6437376" cy="385145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0" y="2424989"/>
            <a:ext cx="6437376" cy="844906"/>
          </a:xfrm>
          <a:noFill/>
          <a:ln w="98425" cmpd="thinThick">
            <a:noFill/>
            <a:miter lim="800000"/>
          </a:ln>
        </p:spPr>
        <p:txBody>
          <a:bodyPr vert="horz" lIns="130622" tIns="65311" rIns="130622" bIns="65311" rtlCol="0" anchor="ctr" anchorCtr="0">
            <a:normAutofit/>
          </a:bodyPr>
          <a:lstStyle>
            <a:lvl1pPr marL="0" indent="0" algn="ctr" defTabSz="1306220" rtl="0" eaLnBrk="1" latinLnBrk="0" hangingPunct="1">
              <a:spcBef>
                <a:spcPts val="571"/>
              </a:spcBef>
              <a:buNone/>
              <a:defRPr lang="en-US" sz="2600" b="1" kern="1200" cap="none" spc="286" baseline="0" smtClean="0">
                <a:solidFill>
                  <a:schemeClr val="tx1"/>
                </a:solidFill>
                <a:latin typeface="+mj-lt"/>
                <a:ea typeface="+mj-ea"/>
                <a:cs typeface="Tunga" pitchFamily="2"/>
              </a:defRPr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7461504" y="2424989"/>
            <a:ext cx="6437376" cy="844906"/>
          </a:xfrm>
          <a:noFill/>
          <a:ln w="98425" cmpd="thinThick">
            <a:noFill/>
            <a:miter lim="800000"/>
          </a:ln>
        </p:spPr>
        <p:txBody>
          <a:bodyPr vert="horz" lIns="130622" tIns="65311" rIns="130622" bIns="65311" rtlCol="0" anchor="ctr" anchorCtr="0">
            <a:normAutofit/>
          </a:bodyPr>
          <a:lstStyle>
            <a:lvl1pPr marL="0" indent="0" algn="ctr" defTabSz="1306220" rtl="0" eaLnBrk="1" latinLnBrk="0" hangingPunct="1">
              <a:spcBef>
                <a:spcPts val="571"/>
              </a:spcBef>
              <a:buNone/>
              <a:defRPr lang="en-US" sz="2600" b="1" i="0" kern="1200" cap="none" spc="286" baseline="0" dirty="0" smtClean="0">
                <a:solidFill>
                  <a:schemeClr val="tx1"/>
                </a:solidFill>
                <a:latin typeface="+mj-lt"/>
                <a:ea typeface="+mj-ea"/>
                <a:cs typeface="Tunga" pitchFamily="2"/>
              </a:defRPr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marL="0" lvl="0" indent="0" algn="ctr" defTabSz="1306220" rtl="0" eaLnBrk="1" latinLnBrk="0" hangingPunct="1">
              <a:lnSpc>
                <a:spcPct val="110000"/>
              </a:lnSpc>
              <a:spcBef>
                <a:spcPts val="571"/>
              </a:spcBef>
              <a:spcAft>
                <a:spcPts val="0"/>
              </a:spcAft>
              <a:buClr>
                <a:schemeClr val="accent1"/>
              </a:buClr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30"/>
          <p:cNvSpPr>
            <a:spLocks noGrp="1"/>
          </p:cNvSpPr>
          <p:nvPr>
            <p:ph sz="quarter" idx="14"/>
          </p:nvPr>
        </p:nvSpPr>
        <p:spPr>
          <a:xfrm>
            <a:off x="2377440" y="2297431"/>
            <a:ext cx="9875520" cy="42130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9776" y="6616598"/>
            <a:ext cx="9070848" cy="658368"/>
          </a:xfrm>
        </p:spPr>
        <p:txBody>
          <a:bodyPr vert="horz" lIns="130622" tIns="0" rIns="130622" bIns="65311" rtlCol="0" anchor="ctr">
            <a:normAutofit/>
          </a:bodyPr>
          <a:lstStyle>
            <a:lvl1pPr marL="0" indent="0" algn="ctr" defTabSz="130622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lang="en-US" sz="2000" b="0" i="0" kern="1200" cap="none" spc="0" baseline="0" smtClean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63535" y="2432302"/>
            <a:ext cx="8703331" cy="3916500"/>
          </a:xfrm>
          <a:solidFill>
            <a:schemeClr val="tx1"/>
          </a:solidFill>
          <a:ln w="69850" cmpd="dbl">
            <a:solidFill>
              <a:schemeClr val="tx1"/>
            </a:solidFill>
            <a:miter lim="800000"/>
          </a:ln>
        </p:spPr>
        <p:txBody>
          <a:bodyPr vert="horz" lIns="130622" tIns="65311" rIns="130622" bIns="65311" rtlCol="0" anchor="ctr" anchorCtr="0">
            <a:normAutofit/>
          </a:bodyPr>
          <a:lstStyle>
            <a:lvl1pPr marL="0" indent="0" algn="ctr" defTabSz="1306220" rtl="0" eaLnBrk="1" latinLnBrk="0" hangingPunct="1">
              <a:spcBef>
                <a:spcPts val="571"/>
              </a:spcBef>
              <a:buNone/>
              <a:defRPr lang="en-US" sz="2600" b="0" kern="1200" cap="none" spc="0" baseline="0" dirty="0">
                <a:solidFill>
                  <a:schemeClr val="bg1"/>
                </a:solidFill>
                <a:latin typeface="+mj-lt"/>
                <a:ea typeface="+mj-ea"/>
                <a:cs typeface="Tunga" pitchFamily="2"/>
              </a:defRPr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2779776" y="6620256"/>
            <a:ext cx="9070848" cy="658368"/>
          </a:xfrm>
        </p:spPr>
        <p:txBody>
          <a:bodyPr vert="horz" lIns="130622" tIns="0" rIns="130622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0" i="0" kern="1200" cap="none" spc="43" baseline="0" smtClean="0">
                <a:solidFill>
                  <a:schemeClr val="tx2"/>
                </a:solidFill>
                <a:latin typeface="+mn-lt"/>
                <a:ea typeface="+mn-ea"/>
                <a:cs typeface="Tahoma" pitchFamily="34" charset="0"/>
              </a:defRPr>
            </a:lvl1pPr>
            <a:lvl2pPr marL="244916" indent="2268">
              <a:buNone/>
              <a:defRPr>
                <a:solidFill>
                  <a:schemeClr val="bg2"/>
                </a:solidFill>
              </a:defRPr>
            </a:lvl2pPr>
            <a:lvl3pPr marL="492101" indent="9071">
              <a:buNone/>
              <a:defRPr>
                <a:solidFill>
                  <a:schemeClr val="bg2"/>
                </a:solidFill>
              </a:defRPr>
            </a:lvl3pPr>
            <a:lvl4pPr marL="737017" indent="4535">
              <a:buNone/>
              <a:defRPr>
                <a:solidFill>
                  <a:schemeClr val="bg2"/>
                </a:solidFill>
              </a:defRPr>
            </a:lvl4pPr>
            <a:lvl5pPr marL="984201" indent="-2268">
              <a:buNone/>
              <a:defRPr>
                <a:solidFill>
                  <a:schemeClr val="bg2"/>
                </a:solidFill>
              </a:defRPr>
            </a:lvl5pPr>
          </a:lstStyle>
          <a:p>
            <a:pPr marL="0" lvl="0" indent="0" algn="ctr" defTabSz="1306220" rtl="0" eaLnBrk="1" latinLnBrk="0" hangingPunct="1">
              <a:spcBef>
                <a:spcPts val="857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023360" y="1170432"/>
            <a:ext cx="6583680" cy="8412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4"/>
          </p:nvPr>
        </p:nvSpPr>
        <p:spPr>
          <a:xfrm>
            <a:off x="4770120" y="327816"/>
            <a:ext cx="5090160" cy="350520"/>
          </a:xfrm>
        </p:spPr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5"/>
          </p:nvPr>
        </p:nvSpPr>
        <p:spPr>
          <a:xfrm>
            <a:off x="6461760" y="7406640"/>
            <a:ext cx="1706880" cy="365760"/>
          </a:xfrm>
        </p:spPr>
        <p:txBody>
          <a:bodyPr/>
          <a:lstStyle/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6"/>
          </p:nvPr>
        </p:nvSpPr>
        <p:spPr>
          <a:xfrm>
            <a:off x="2316480" y="7783830"/>
            <a:ext cx="9997440" cy="350520"/>
          </a:xfrm>
        </p:spPr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0" y="1603168"/>
            <a:ext cx="14630400" cy="6626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2423161"/>
            <a:ext cx="13167360" cy="4940808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70120" y="327816"/>
            <a:ext cx="5090160" cy="350520"/>
          </a:xfrm>
          <a:prstGeom prst="rect">
            <a:avLst/>
          </a:prstGeom>
        </p:spPr>
        <p:txBody>
          <a:bodyPr vert="horz" lIns="130622" tIns="65311" rIns="130622" bIns="65311" rtlCol="0" anchor="ctr">
            <a:noAutofit/>
          </a:bodyPr>
          <a:lstStyle>
            <a:lvl1pPr algn="ctr">
              <a:defRPr sz="1700" b="0" cap="all" spc="429" baseline="0">
                <a:solidFill>
                  <a:schemeClr val="tx1"/>
                </a:solidFill>
              </a:defRPr>
            </a:lvl1pPr>
          </a:lstStyle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16480" y="7783830"/>
            <a:ext cx="9997440" cy="35052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>
            <a:lvl1pPr algn="ctr">
              <a:defRPr sz="1600" b="0" cap="all" spc="429" baseline="0">
                <a:solidFill>
                  <a:schemeClr val="tx1"/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1760" y="7406640"/>
            <a:ext cx="1706880" cy="36576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rmAutofit/>
          </a:bodyPr>
          <a:lstStyle>
            <a:lvl1pPr algn="ctr">
              <a:defRPr sz="1700" b="1">
                <a:solidFill>
                  <a:schemeClr val="tx1"/>
                </a:solidFill>
              </a:defRPr>
            </a:lvl1pPr>
          </a:lstStyle>
          <a:p>
            <a:fld id="{91974DF9-AD47-4691-BA21-BBFCE3637A9A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1597723"/>
            <a:ext cx="14630400" cy="1906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23360" y="1170432"/>
            <a:ext cx="6583680" cy="841248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130622" tIns="65311" rIns="130622" bIns="65311" rtlCol="0" anchor="ctr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057" r:id="rId1"/>
    <p:sldLayoutId id="2147484058" r:id="rId2"/>
    <p:sldLayoutId id="2147484059" r:id="rId3"/>
    <p:sldLayoutId id="2147484060" r:id="rId4"/>
    <p:sldLayoutId id="2147484061" r:id="rId5"/>
    <p:sldLayoutId id="2147484062" r:id="rId6"/>
    <p:sldLayoutId id="2147484063" r:id="rId7"/>
    <p:sldLayoutId id="2147484064" r:id="rId8"/>
    <p:sldLayoutId id="2147484065" r:id="rId9"/>
    <p:sldLayoutId id="2147484066" r:id="rId10"/>
    <p:sldLayoutId id="2147484067" r:id="rId11"/>
    <p:sldLayoutId id="2147484068" r:id="rId12"/>
    <p:sldLayoutId id="2147484069" r:id="rId13"/>
    <p:sldLayoutId id="2147484070" r:id="rId14"/>
    <p:sldLayoutId id="2147484077" r:id="rId15"/>
  </p:sldLayoutIdLst>
  <p:hf sldNum="0" hdr="0" ftr="0" dt="0"/>
  <p:txStyles>
    <p:titleStyle>
      <a:lvl1pPr algn="ctr" defTabSz="1306220" rtl="0" eaLnBrk="1" latinLnBrk="0" hangingPunct="1">
        <a:spcBef>
          <a:spcPts val="571"/>
        </a:spcBef>
        <a:buNone/>
        <a:defRPr sz="2600" b="1" kern="1200" cap="all" spc="0" baseline="0">
          <a:solidFill>
            <a:schemeClr val="bg1">
              <a:lumMod val="75000"/>
              <a:lumOff val="25000"/>
            </a:schemeClr>
          </a:solidFill>
          <a:effectLst/>
          <a:latin typeface="+mj-lt"/>
          <a:ea typeface="+mj-ea"/>
          <a:cs typeface="Tunga" pitchFamily="2"/>
        </a:defRPr>
      </a:lvl1pPr>
    </p:titleStyle>
    <p:bodyStyle>
      <a:lvl1pPr marL="0" indent="0" algn="ctr" defTabSz="1306220" rtl="0" eaLnBrk="1" latinLnBrk="0" hangingPunct="1">
        <a:lnSpc>
          <a:spcPct val="100000"/>
        </a:lnSpc>
        <a:spcBef>
          <a:spcPts val="857"/>
        </a:spcBef>
        <a:spcAft>
          <a:spcPts val="0"/>
        </a:spcAft>
        <a:buClr>
          <a:schemeClr val="accent1"/>
        </a:buClr>
        <a:buFontTx/>
        <a:buNone/>
        <a:defRPr sz="2900" b="0" i="0" kern="1200" cap="none" spc="43" baseline="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0" indent="0" algn="ctr" defTabSz="1306220" rtl="0" eaLnBrk="1" latinLnBrk="0" hangingPunct="1">
        <a:lnSpc>
          <a:spcPct val="100000"/>
        </a:lnSpc>
        <a:spcBef>
          <a:spcPts val="1714"/>
        </a:spcBef>
        <a:buClr>
          <a:schemeClr val="accent1"/>
        </a:buClr>
        <a:buFontTx/>
        <a:buNone/>
        <a:defRPr sz="2600" kern="1200">
          <a:solidFill>
            <a:schemeClr val="tx2"/>
          </a:solidFill>
          <a:latin typeface="+mn-lt"/>
          <a:ea typeface="+mn-ea"/>
          <a:cs typeface="Tahoma" pitchFamily="34" charset="0"/>
        </a:defRPr>
      </a:lvl2pPr>
      <a:lvl3pPr marL="0" indent="0" algn="ctr" defTabSz="1306220" rtl="0" eaLnBrk="1" latinLnBrk="0" hangingPunct="1">
        <a:lnSpc>
          <a:spcPct val="100000"/>
        </a:lnSpc>
        <a:spcBef>
          <a:spcPts val="1714"/>
        </a:spcBef>
        <a:buClr>
          <a:schemeClr val="accent1"/>
        </a:buClr>
        <a:buFontTx/>
        <a:buNone/>
        <a:defRPr sz="2300" kern="1200">
          <a:solidFill>
            <a:schemeClr val="tx1"/>
          </a:solidFill>
          <a:latin typeface="+mn-lt"/>
          <a:ea typeface="+mn-ea"/>
          <a:cs typeface="Tahoma" pitchFamily="34" charset="0"/>
        </a:defRPr>
      </a:lvl3pPr>
      <a:lvl4pPr marL="0" indent="0" algn="ctr" defTabSz="1306220" rtl="0" eaLnBrk="1" latinLnBrk="0" hangingPunct="1">
        <a:lnSpc>
          <a:spcPct val="100000"/>
        </a:lnSpc>
        <a:spcBef>
          <a:spcPts val="1714"/>
        </a:spcBef>
        <a:buClr>
          <a:schemeClr val="accent1"/>
        </a:buClr>
        <a:buFontTx/>
        <a:buNone/>
        <a:defRPr sz="2000" kern="1200">
          <a:solidFill>
            <a:schemeClr val="tx2"/>
          </a:solidFill>
          <a:latin typeface="+mn-lt"/>
          <a:ea typeface="+mn-ea"/>
          <a:cs typeface="Tahoma" pitchFamily="34" charset="0"/>
        </a:defRPr>
      </a:lvl4pPr>
      <a:lvl5pPr marL="0" indent="0" algn="ctr" defTabSz="1306220" rtl="0" eaLnBrk="1" latinLnBrk="0" hangingPunct="1">
        <a:lnSpc>
          <a:spcPct val="100000"/>
        </a:lnSpc>
        <a:spcBef>
          <a:spcPts val="1714"/>
        </a:spcBef>
        <a:buClr>
          <a:schemeClr val="accent1"/>
        </a:buClr>
        <a:buFontTx/>
        <a:buNone/>
        <a:defRPr sz="2000" kern="1200" baseline="0">
          <a:solidFill>
            <a:schemeClr val="tx1"/>
          </a:solidFill>
          <a:latin typeface="+mn-lt"/>
          <a:ea typeface="+mn-ea"/>
          <a:cs typeface="Tahoma" pitchFamily="34" charset="0"/>
        </a:defRPr>
      </a:lvl5pPr>
      <a:lvl6pPr marL="0" indent="0" algn="ctr" defTabSz="1306220" rtl="0" eaLnBrk="1" latinLnBrk="0" hangingPunct="1">
        <a:lnSpc>
          <a:spcPct val="100000"/>
        </a:lnSpc>
        <a:spcBef>
          <a:spcPts val="1714"/>
        </a:spcBef>
        <a:buFont typeface="Arial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0" indent="0" algn="ctr" defTabSz="1306220" rtl="0" eaLnBrk="1" latinLnBrk="0" hangingPunct="1">
        <a:lnSpc>
          <a:spcPct val="100000"/>
        </a:lnSpc>
        <a:spcBef>
          <a:spcPts val="1714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ctr" defTabSz="1306220" rtl="0" eaLnBrk="1" latinLnBrk="0" hangingPunct="1">
        <a:lnSpc>
          <a:spcPct val="100000"/>
        </a:lnSpc>
        <a:spcBef>
          <a:spcPts val="1714"/>
        </a:spcBef>
        <a:buFont typeface="Arial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8pPr>
      <a:lvl9pPr marL="0" indent="0" algn="ctr" defTabSz="1306220" rtl="0" eaLnBrk="1" latinLnBrk="0" hangingPunct="1">
        <a:lnSpc>
          <a:spcPct val="100000"/>
        </a:lnSpc>
        <a:spcBef>
          <a:spcPts val="1714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9566" y="1593742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3600" dirty="0">
                <a:solidFill>
                  <a:srgbClr val="F2E782"/>
                </a:solidFill>
                <a:latin typeface="Prata" pitchFamily="34" charset="0"/>
              </a:rPr>
              <a:t>Chiller and dry products </a:t>
            </a:r>
            <a:r>
              <a:rPr lang="en-US" sz="3600" dirty="0" smtClean="0">
                <a:solidFill>
                  <a:srgbClr val="F2E782"/>
                </a:solidFill>
                <a:latin typeface="Prata" pitchFamily="34" charset="0"/>
              </a:rPr>
              <a:t>Factory:</a:t>
            </a:r>
            <a:endParaRPr lang="en-US" sz="3600" dirty="0">
              <a:solidFill>
                <a:srgbClr val="F2E782"/>
              </a:solidFill>
              <a:latin typeface="Prata" pitchFamily="34" charset="0"/>
            </a:endParaRPr>
          </a:p>
          <a:p>
            <a:pPr>
              <a:lnSpc>
                <a:spcPts val="7700"/>
              </a:lnSpc>
            </a:pPr>
            <a:r>
              <a:rPr lang="en-US" sz="3600" dirty="0">
                <a:solidFill>
                  <a:srgbClr val="F2E782"/>
                </a:solidFill>
                <a:latin typeface="Prata" pitchFamily="34" charset="0"/>
              </a:rPr>
              <a:t>Sales And Profit Report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280194" y="53709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Comprehensive Report of Chiller and dry Products Shop :</a:t>
            </a:r>
          </a:p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Sales And Profit Performance 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80191" y="6731679"/>
            <a:ext cx="362902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2" y="6739299"/>
            <a:ext cx="347662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4" y="6714768"/>
            <a:ext cx="201930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2100" b="1" dirty="0">
                <a:solidFill>
                  <a:srgbClr val="CFCBBF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by Ahmed Said</a:t>
            </a:r>
            <a:endParaRPr lang="en-US" sz="21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3" y="44283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 smtClean="0">
                <a:solidFill>
                  <a:srgbClr val="F2E782"/>
                </a:solidFill>
                <a:latin typeface="Prata" pitchFamily="34" charset="0"/>
              </a:rPr>
              <a:t>3- </a:t>
            </a: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Power BI Report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384333" y="1783452"/>
            <a:ext cx="2517466" cy="461657"/>
          </a:xfrm>
          <a:prstGeom prst="rect">
            <a:avLst/>
          </a:prstGeom>
          <a:noFill/>
        </p:spPr>
        <p:txBody>
          <a:bodyPr wrap="none" lIns="91431" tIns="45716" rIns="91431" bIns="45716" rtlCol="0">
            <a:spAutoFit/>
          </a:bodyPr>
          <a:lstStyle/>
          <a:p>
            <a:r>
              <a:rPr lang="en-US" sz="2400" dirty="0">
                <a:solidFill>
                  <a:srgbClr val="CFCBBF"/>
                </a:solidFill>
              </a:rPr>
              <a:t>We Aim To Know: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4332" y="2896903"/>
            <a:ext cx="8681654" cy="4524307"/>
          </a:xfrm>
          <a:prstGeom prst="rect">
            <a:avLst/>
          </a:prstGeom>
          <a:noFill/>
        </p:spPr>
        <p:txBody>
          <a:bodyPr wrap="none" lIns="91431" tIns="45716" rIns="91431" bIns="45716" rtlCol="0">
            <a:spAutoFit/>
          </a:bodyPr>
          <a:lstStyle/>
          <a:p>
            <a:r>
              <a:rPr lang="en-US" sz="2400" b="1" dirty="0">
                <a:solidFill>
                  <a:srgbClr val="CFCBBF"/>
                </a:solidFill>
              </a:rPr>
              <a:t>What are the total sales?</a:t>
            </a:r>
            <a:endParaRPr lang="en-US" sz="2400" dirty="0">
              <a:solidFill>
                <a:srgbClr val="CFCBBF"/>
              </a:solidFill>
            </a:endParaRPr>
          </a:p>
          <a:p>
            <a:r>
              <a:rPr lang="en-US" sz="2400" b="1" dirty="0">
                <a:solidFill>
                  <a:srgbClr val="CFCBBF"/>
                </a:solidFill>
              </a:rPr>
              <a:t>What is the quantity of sales?</a:t>
            </a:r>
            <a:endParaRPr lang="en-US" sz="2400" dirty="0">
              <a:solidFill>
                <a:srgbClr val="CFCBBF"/>
              </a:solidFill>
            </a:endParaRPr>
          </a:p>
          <a:p>
            <a:r>
              <a:rPr lang="en-US" sz="2400" b="1" dirty="0">
                <a:solidFill>
                  <a:srgbClr val="CFCBBF"/>
                </a:solidFill>
              </a:rPr>
              <a:t>What is the total chiller item?</a:t>
            </a:r>
            <a:endParaRPr lang="en-US" sz="2400" dirty="0">
              <a:solidFill>
                <a:srgbClr val="CFCBBF"/>
              </a:solidFill>
            </a:endParaRPr>
          </a:p>
          <a:p>
            <a:r>
              <a:rPr lang="en-US" sz="2400" b="1" dirty="0">
                <a:solidFill>
                  <a:srgbClr val="CFCBBF"/>
                </a:solidFill>
              </a:rPr>
              <a:t>What are the total dry items?</a:t>
            </a:r>
            <a:endParaRPr lang="en-US" sz="2400" dirty="0">
              <a:solidFill>
                <a:srgbClr val="CFCBBF"/>
              </a:solidFill>
            </a:endParaRPr>
          </a:p>
          <a:p>
            <a:r>
              <a:rPr lang="en-US" sz="2400" b="1" dirty="0">
                <a:solidFill>
                  <a:srgbClr val="CFCBBF"/>
                </a:solidFill>
              </a:rPr>
              <a:t>Which group buying has the most quantity sales?</a:t>
            </a:r>
            <a:endParaRPr lang="en-US" sz="2400" dirty="0">
              <a:solidFill>
                <a:srgbClr val="CFCBBF"/>
              </a:solidFill>
            </a:endParaRPr>
          </a:p>
          <a:p>
            <a:r>
              <a:rPr lang="en-US" sz="2400" b="1" dirty="0">
                <a:solidFill>
                  <a:srgbClr val="CFCBBF"/>
                </a:solidFill>
              </a:rPr>
              <a:t>Which country has the most quantity sales?</a:t>
            </a:r>
            <a:endParaRPr lang="en-US" sz="2400" dirty="0">
              <a:solidFill>
                <a:srgbClr val="CFCBBF"/>
              </a:solidFill>
            </a:endParaRPr>
          </a:p>
          <a:p>
            <a:r>
              <a:rPr lang="en-US" sz="2400" b="1" dirty="0">
                <a:solidFill>
                  <a:srgbClr val="CFCBBF"/>
                </a:solidFill>
              </a:rPr>
              <a:t>What are the quantity sales of chiller and dry products over time?</a:t>
            </a:r>
            <a:endParaRPr lang="en-US" sz="2400" dirty="0">
              <a:solidFill>
                <a:srgbClr val="CFCBBF"/>
              </a:solidFill>
            </a:endParaRPr>
          </a:p>
          <a:p>
            <a:r>
              <a:rPr lang="en-US" sz="2400" b="1" dirty="0">
                <a:solidFill>
                  <a:srgbClr val="CFCBBF"/>
                </a:solidFill>
              </a:rPr>
              <a:t>What is the total profit?</a:t>
            </a:r>
            <a:endParaRPr lang="en-US" sz="2400" dirty="0">
              <a:solidFill>
                <a:srgbClr val="CFCBBF"/>
              </a:solidFill>
            </a:endParaRPr>
          </a:p>
          <a:p>
            <a:r>
              <a:rPr lang="en-US" sz="2400" b="1" dirty="0">
                <a:solidFill>
                  <a:srgbClr val="CFCBBF"/>
                </a:solidFill>
              </a:rPr>
              <a:t>What is the profitability?</a:t>
            </a:r>
            <a:endParaRPr lang="en-US" sz="2400" dirty="0">
              <a:solidFill>
                <a:srgbClr val="CFCBBF"/>
              </a:solidFill>
            </a:endParaRPr>
          </a:p>
          <a:p>
            <a:r>
              <a:rPr lang="en-US" sz="2400" b="1" dirty="0">
                <a:solidFill>
                  <a:srgbClr val="CFCBBF"/>
                </a:solidFill>
              </a:rPr>
              <a:t>Which country has the most profit?</a:t>
            </a:r>
            <a:endParaRPr lang="en-US" sz="2400" dirty="0">
              <a:solidFill>
                <a:srgbClr val="CFCBBF"/>
              </a:solidFill>
            </a:endParaRPr>
          </a:p>
          <a:p>
            <a:r>
              <a:rPr lang="en-US" sz="2400" b="1" dirty="0">
                <a:solidFill>
                  <a:srgbClr val="CFCBBF"/>
                </a:solidFill>
              </a:rPr>
              <a:t>What is the profit over time?</a:t>
            </a:r>
            <a:endParaRPr lang="en-US" sz="2400" dirty="0">
              <a:solidFill>
                <a:srgbClr val="CFCBBF"/>
              </a:solidFill>
            </a:endParaRPr>
          </a:p>
          <a:p>
            <a:endParaRPr lang="en-US" sz="2400" dirty="0">
              <a:solidFill>
                <a:srgbClr val="CFCBB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87558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3" y="44283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 smtClean="0">
                <a:solidFill>
                  <a:srgbClr val="F2E782"/>
                </a:solidFill>
                <a:latin typeface="Prata" pitchFamily="34" charset="0"/>
              </a:rPr>
              <a:t>3- </a:t>
            </a: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Power BI Report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107" y="2761861"/>
            <a:ext cx="10440955" cy="472129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4332" y="1783452"/>
            <a:ext cx="2114663" cy="461657"/>
          </a:xfrm>
          <a:prstGeom prst="rect">
            <a:avLst/>
          </a:prstGeom>
          <a:noFill/>
        </p:spPr>
        <p:txBody>
          <a:bodyPr wrap="none" lIns="91431" tIns="45716" rIns="91431" bIns="45716" rtlCol="0">
            <a:spAutoFit/>
          </a:bodyPr>
          <a:lstStyle/>
          <a:p>
            <a:r>
              <a:rPr lang="en-US" sz="2400" dirty="0">
                <a:solidFill>
                  <a:srgbClr val="CFCBBF"/>
                </a:solidFill>
              </a:rPr>
              <a:t>Data Modeling :</a:t>
            </a:r>
          </a:p>
        </p:txBody>
      </p:sp>
    </p:spTree>
    <p:extLst>
      <p:ext uri="{BB962C8B-B14F-4D97-AF65-F5344CB8AC3E}">
        <p14:creationId xmlns:p14="http://schemas.microsoft.com/office/powerpoint/2010/main" val="15723504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3" y="44283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 smtClean="0">
                <a:solidFill>
                  <a:srgbClr val="F2E782"/>
                </a:solidFill>
                <a:latin typeface="Prata" pitchFamily="34" charset="0"/>
              </a:rPr>
              <a:t>3- </a:t>
            </a: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Power BI Report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384331" y="1783452"/>
            <a:ext cx="5857849" cy="461657"/>
          </a:xfrm>
          <a:prstGeom prst="rect">
            <a:avLst/>
          </a:prstGeom>
          <a:noFill/>
        </p:spPr>
        <p:txBody>
          <a:bodyPr wrap="square" lIns="91431" tIns="45716" rIns="91431" bIns="45716" rtlCol="0">
            <a:spAutoFit/>
          </a:bodyPr>
          <a:lstStyle/>
          <a:p>
            <a:r>
              <a:rPr lang="en-US" sz="2400" dirty="0" smtClean="0">
                <a:solidFill>
                  <a:srgbClr val="CFCBBF"/>
                </a:solidFill>
              </a:rPr>
              <a:t>Table View : we create a ( probability ) measure</a:t>
            </a:r>
            <a:endParaRPr lang="en-US" sz="2400" dirty="0">
              <a:solidFill>
                <a:srgbClr val="CFCBB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3" y="2439919"/>
            <a:ext cx="10058400" cy="516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04638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3" y="44283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 smtClean="0">
                <a:solidFill>
                  <a:srgbClr val="F2E782"/>
                </a:solidFill>
                <a:latin typeface="Prata" pitchFamily="34" charset="0"/>
              </a:rPr>
              <a:t>3- </a:t>
            </a: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Power BI Report</a:t>
            </a:r>
            <a:endParaRPr lang="en-US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4867"/>
            <a:ext cx="14630400" cy="662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2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3" y="44283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 smtClean="0">
                <a:solidFill>
                  <a:srgbClr val="F2E782"/>
                </a:solidFill>
                <a:latin typeface="Prata" pitchFamily="34" charset="0"/>
              </a:rPr>
              <a:t>3- </a:t>
            </a: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Power BI Report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4865"/>
            <a:ext cx="14630400" cy="669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3886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3" y="44283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 smtClean="0">
                <a:solidFill>
                  <a:srgbClr val="F2E782"/>
                </a:solidFill>
                <a:latin typeface="Prata" pitchFamily="34" charset="0"/>
              </a:rPr>
              <a:t>3- </a:t>
            </a: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Power BI Report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4865"/>
            <a:ext cx="14630400" cy="655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83562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3" y="44283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2- Power BI Report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5536"/>
            <a:ext cx="14630400" cy="663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3519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7951" y="503117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 smtClean="0">
                <a:solidFill>
                  <a:srgbClr val="F2E782"/>
                </a:solidFill>
                <a:latin typeface="Prata" pitchFamily="34" charset="0"/>
              </a:rPr>
              <a:t>4-conclusion </a:t>
            </a:r>
            <a:endParaRPr lang="en-US" sz="4400" dirty="0"/>
          </a:p>
        </p:txBody>
      </p:sp>
      <p:sp>
        <p:nvSpPr>
          <p:cNvPr id="3" name="Rectangle 2"/>
          <p:cNvSpPr/>
          <p:nvPr/>
        </p:nvSpPr>
        <p:spPr>
          <a:xfrm>
            <a:off x="0" y="2039961"/>
            <a:ext cx="109728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CFCBBF"/>
                </a:solidFill>
              </a:rPr>
              <a:t>1-</a:t>
            </a:r>
            <a:r>
              <a:rPr lang="ar-EG" sz="2000" b="1" dirty="0" smtClean="0">
                <a:solidFill>
                  <a:srgbClr val="CFCBBF"/>
                </a:solidFill>
              </a:rPr>
              <a:t> </a:t>
            </a:r>
            <a:r>
              <a:rPr lang="en-US" sz="2000" b="1" dirty="0">
                <a:solidFill>
                  <a:srgbClr val="CFCBBF"/>
                </a:solidFill>
              </a:rPr>
              <a:t>t</a:t>
            </a:r>
            <a:r>
              <a:rPr lang="en-US" sz="2000" b="1" dirty="0" smtClean="0">
                <a:solidFill>
                  <a:srgbClr val="CFCBBF"/>
                </a:solidFill>
              </a:rPr>
              <a:t>he total sales including tax is (20M)</a:t>
            </a:r>
            <a:endParaRPr lang="en-US" sz="2000" dirty="0">
              <a:solidFill>
                <a:srgbClr val="CFCBBF"/>
              </a:solidFill>
            </a:endParaRPr>
          </a:p>
          <a:p>
            <a:endParaRPr lang="en-US" sz="2000" b="1" dirty="0">
              <a:solidFill>
                <a:srgbClr val="CFCBBF"/>
              </a:solidFill>
            </a:endParaRPr>
          </a:p>
          <a:p>
            <a:endParaRPr lang="en-US" sz="2000" b="1" dirty="0" smtClean="0">
              <a:solidFill>
                <a:srgbClr val="CFCBBF"/>
              </a:solidFill>
            </a:endParaRPr>
          </a:p>
          <a:p>
            <a:r>
              <a:rPr lang="en-US" sz="2000" b="1" dirty="0" smtClean="0">
                <a:solidFill>
                  <a:srgbClr val="CFCBBF"/>
                </a:solidFill>
              </a:rPr>
              <a:t>2-the quantity of sold product is (1M</a:t>
            </a:r>
            <a:r>
              <a:rPr lang="en-US" sz="2000" b="1" dirty="0" smtClean="0">
                <a:solidFill>
                  <a:srgbClr val="CFCBBF"/>
                </a:solidFill>
              </a:rPr>
              <a:t>)</a:t>
            </a:r>
            <a:endParaRPr lang="ar-EG" sz="2000" dirty="0" smtClean="0">
              <a:solidFill>
                <a:srgbClr val="CFCBBF"/>
              </a:solidFill>
            </a:endParaRPr>
          </a:p>
          <a:p>
            <a:endParaRPr lang="ar-EG" sz="2000" dirty="0">
              <a:solidFill>
                <a:srgbClr val="CFCBBF"/>
              </a:solidFill>
            </a:endParaRPr>
          </a:p>
          <a:p>
            <a:endParaRPr lang="ar-EG" sz="2000" dirty="0" smtClean="0">
              <a:solidFill>
                <a:srgbClr val="CFCBBF"/>
              </a:solidFill>
            </a:endParaRPr>
          </a:p>
          <a:p>
            <a:r>
              <a:rPr lang="en-US" sz="2000" b="1" dirty="0" smtClean="0">
                <a:solidFill>
                  <a:srgbClr val="CFCBBF"/>
                </a:solidFill>
              </a:rPr>
              <a:t>3-the biggest buying group is (tailspin toys)  </a:t>
            </a:r>
          </a:p>
          <a:p>
            <a:endParaRPr lang="ar-EG" sz="2000" dirty="0" smtClean="0">
              <a:solidFill>
                <a:srgbClr val="CFCBBF"/>
              </a:solidFill>
            </a:endParaRPr>
          </a:p>
          <a:p>
            <a:endParaRPr lang="ar-EG" sz="2000" dirty="0" smtClean="0">
              <a:solidFill>
                <a:srgbClr val="CFCBBF"/>
              </a:solidFill>
            </a:endParaRPr>
          </a:p>
          <a:p>
            <a:r>
              <a:rPr lang="en-US" sz="2000" b="1" dirty="0" smtClean="0">
                <a:solidFill>
                  <a:srgbClr val="CFCBBF"/>
                </a:solidFill>
              </a:rPr>
              <a:t>4- the best selling products is (dry items)</a:t>
            </a:r>
          </a:p>
          <a:p>
            <a:endParaRPr lang="en-US" sz="2000" b="1" dirty="0" smtClean="0">
              <a:solidFill>
                <a:srgbClr val="CFCBBF"/>
              </a:solidFill>
            </a:endParaRPr>
          </a:p>
          <a:p>
            <a:endParaRPr lang="en-US" sz="2000" b="1" dirty="0">
              <a:solidFill>
                <a:srgbClr val="CFCBBF"/>
              </a:solidFill>
            </a:endParaRPr>
          </a:p>
          <a:p>
            <a:r>
              <a:rPr lang="en-US" sz="2000" b="1" dirty="0" smtClean="0">
                <a:solidFill>
                  <a:srgbClr val="CFCBBF"/>
                </a:solidFill>
              </a:rPr>
              <a:t>5-the biggest state</a:t>
            </a:r>
            <a:r>
              <a:rPr lang="en-US" sz="2000" b="1" dirty="0">
                <a:solidFill>
                  <a:srgbClr val="CFCBBF"/>
                </a:solidFill>
              </a:rPr>
              <a:t> </a:t>
            </a:r>
            <a:r>
              <a:rPr lang="en-US" sz="2000" b="1" dirty="0" smtClean="0">
                <a:solidFill>
                  <a:srgbClr val="CFCBBF"/>
                </a:solidFill>
              </a:rPr>
              <a:t>for achieving profit is (California)</a:t>
            </a:r>
            <a:endParaRPr lang="en-US" sz="2000" b="1" dirty="0">
              <a:solidFill>
                <a:srgbClr val="CFCBB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52244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2039961"/>
            <a:ext cx="109728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CFCBBF"/>
                </a:solidFill>
              </a:rPr>
              <a:t>6</a:t>
            </a:r>
            <a:r>
              <a:rPr lang="en-US" sz="2000" b="1" dirty="0" smtClean="0">
                <a:solidFill>
                  <a:srgbClr val="CFCBBF"/>
                </a:solidFill>
              </a:rPr>
              <a:t>-</a:t>
            </a:r>
            <a:r>
              <a:rPr lang="ar-EG" sz="2000" b="1" dirty="0" smtClean="0">
                <a:solidFill>
                  <a:srgbClr val="CFCBBF"/>
                </a:solidFill>
              </a:rPr>
              <a:t> </a:t>
            </a:r>
            <a:r>
              <a:rPr lang="en-US" sz="2000" b="1" dirty="0">
                <a:solidFill>
                  <a:srgbClr val="CFCBBF"/>
                </a:solidFill>
              </a:rPr>
              <a:t>t</a:t>
            </a:r>
            <a:r>
              <a:rPr lang="en-US" sz="2000" b="1" dirty="0" smtClean="0">
                <a:solidFill>
                  <a:srgbClr val="CFCBBF"/>
                </a:solidFill>
              </a:rPr>
              <a:t>he total profit is (9.92M)</a:t>
            </a:r>
          </a:p>
          <a:p>
            <a:endParaRPr lang="en-US" sz="2000" b="1" dirty="0">
              <a:solidFill>
                <a:srgbClr val="CFCBBF"/>
              </a:solidFill>
            </a:endParaRPr>
          </a:p>
          <a:p>
            <a:endParaRPr lang="en-US" sz="2000" b="1" dirty="0" smtClean="0">
              <a:solidFill>
                <a:srgbClr val="CFCBBF"/>
              </a:solidFill>
            </a:endParaRPr>
          </a:p>
          <a:p>
            <a:r>
              <a:rPr lang="en-US" sz="2000" b="1" dirty="0">
                <a:solidFill>
                  <a:srgbClr val="CFCBBF"/>
                </a:solidFill>
              </a:rPr>
              <a:t>7</a:t>
            </a:r>
            <a:r>
              <a:rPr lang="en-US" sz="2000" b="1" dirty="0" smtClean="0">
                <a:solidFill>
                  <a:srgbClr val="CFCBBF"/>
                </a:solidFill>
              </a:rPr>
              <a:t>-the </a:t>
            </a:r>
            <a:r>
              <a:rPr lang="en-US" sz="2000" b="1" dirty="0" smtClean="0">
                <a:solidFill>
                  <a:srgbClr val="CFCBBF"/>
                </a:solidFill>
              </a:rPr>
              <a:t>profitability of sold product is (43.4%)</a:t>
            </a:r>
            <a:endParaRPr lang="ar-EG" sz="2000" b="1" dirty="0">
              <a:solidFill>
                <a:srgbClr val="CFCBBF"/>
              </a:solidFill>
            </a:endParaRPr>
          </a:p>
          <a:p>
            <a:endParaRPr lang="ar-EG" sz="2000" dirty="0" smtClean="0">
              <a:solidFill>
                <a:srgbClr val="CFCBBF"/>
              </a:solidFill>
            </a:endParaRPr>
          </a:p>
          <a:p>
            <a:endParaRPr lang="ar-EG" sz="2000" dirty="0" smtClean="0">
              <a:solidFill>
                <a:srgbClr val="CFCBBF"/>
              </a:solidFill>
            </a:endParaRPr>
          </a:p>
          <a:p>
            <a:r>
              <a:rPr lang="en-US" sz="2000" b="1" dirty="0">
                <a:solidFill>
                  <a:srgbClr val="CFCBBF"/>
                </a:solidFill>
              </a:rPr>
              <a:t>8</a:t>
            </a:r>
            <a:r>
              <a:rPr lang="en-US" sz="2000" b="1" dirty="0" smtClean="0">
                <a:solidFill>
                  <a:srgbClr val="CFCBBF"/>
                </a:solidFill>
              </a:rPr>
              <a:t>-the </a:t>
            </a:r>
            <a:r>
              <a:rPr lang="en-US" sz="2000" b="1" dirty="0">
                <a:solidFill>
                  <a:srgbClr val="CFCBBF"/>
                </a:solidFill>
              </a:rPr>
              <a:t>most profitable year</a:t>
            </a:r>
            <a:r>
              <a:rPr lang="ar-EG" sz="2000" b="1" dirty="0">
                <a:solidFill>
                  <a:srgbClr val="CFCBBF"/>
                </a:solidFill>
              </a:rPr>
              <a:t> </a:t>
            </a:r>
            <a:r>
              <a:rPr lang="en-US" sz="2000" b="1" dirty="0">
                <a:solidFill>
                  <a:srgbClr val="CFCBBF"/>
                </a:solidFill>
              </a:rPr>
              <a:t>is (2015)</a:t>
            </a:r>
          </a:p>
          <a:p>
            <a:endParaRPr lang="en-US" sz="2000" dirty="0">
              <a:solidFill>
                <a:srgbClr val="CFCBBF"/>
              </a:solidFill>
            </a:endParaRPr>
          </a:p>
          <a:p>
            <a:endParaRPr lang="ar-EG" sz="2000" dirty="0" smtClean="0">
              <a:solidFill>
                <a:srgbClr val="CFCBBF"/>
              </a:solidFill>
            </a:endParaRPr>
          </a:p>
          <a:p>
            <a:r>
              <a:rPr lang="en-US" sz="2000" b="1" dirty="0">
                <a:solidFill>
                  <a:srgbClr val="CFCBBF"/>
                </a:solidFill>
              </a:rPr>
              <a:t>9</a:t>
            </a:r>
            <a:r>
              <a:rPr lang="en-US" sz="2000" b="1" dirty="0" smtClean="0">
                <a:solidFill>
                  <a:srgbClr val="CFCBBF"/>
                </a:solidFill>
              </a:rPr>
              <a:t>-the </a:t>
            </a:r>
            <a:r>
              <a:rPr lang="en-US" sz="2000" b="1" dirty="0" smtClean="0">
                <a:solidFill>
                  <a:srgbClr val="CFCBBF"/>
                </a:solidFill>
              </a:rPr>
              <a:t>lowest profitable </a:t>
            </a:r>
            <a:r>
              <a:rPr lang="en-US" sz="2000" b="1" dirty="0">
                <a:solidFill>
                  <a:srgbClr val="CFCBBF"/>
                </a:solidFill>
              </a:rPr>
              <a:t>year</a:t>
            </a:r>
            <a:r>
              <a:rPr lang="ar-EG" sz="2000" b="1" dirty="0">
                <a:solidFill>
                  <a:srgbClr val="CFCBBF"/>
                </a:solidFill>
              </a:rPr>
              <a:t> </a:t>
            </a:r>
            <a:r>
              <a:rPr lang="en-US" sz="2000" b="1" dirty="0">
                <a:solidFill>
                  <a:srgbClr val="CFCBBF"/>
                </a:solidFill>
              </a:rPr>
              <a:t>is (</a:t>
            </a:r>
            <a:r>
              <a:rPr lang="en-US" sz="2000" b="1" dirty="0" smtClean="0">
                <a:solidFill>
                  <a:srgbClr val="CFCBBF"/>
                </a:solidFill>
              </a:rPr>
              <a:t>2016)</a:t>
            </a:r>
            <a:endParaRPr lang="en-US" sz="2000" b="1" dirty="0">
              <a:solidFill>
                <a:srgbClr val="CFCBBF"/>
              </a:solidFill>
            </a:endParaRPr>
          </a:p>
          <a:p>
            <a:endParaRPr lang="en-US" sz="2000" b="1" dirty="0">
              <a:solidFill>
                <a:srgbClr val="CFCBBF"/>
              </a:solidFill>
            </a:endParaRPr>
          </a:p>
          <a:p>
            <a:endParaRPr lang="en-US" sz="2000" b="1" dirty="0">
              <a:solidFill>
                <a:srgbClr val="CFCBBF"/>
              </a:solidFill>
            </a:endParaRPr>
          </a:p>
          <a:p>
            <a:r>
              <a:rPr lang="en-US" sz="2000" b="1" dirty="0" smtClean="0">
                <a:solidFill>
                  <a:srgbClr val="CFCBBF"/>
                </a:solidFill>
              </a:rPr>
              <a:t>10</a:t>
            </a:r>
            <a:r>
              <a:rPr lang="en-US" sz="2000" b="1" dirty="0" smtClean="0">
                <a:solidFill>
                  <a:srgbClr val="CFCBBF"/>
                </a:solidFill>
              </a:rPr>
              <a:t>-the </a:t>
            </a:r>
            <a:r>
              <a:rPr lang="en-US" sz="2000" b="1" dirty="0" smtClean="0">
                <a:solidFill>
                  <a:srgbClr val="CFCBBF"/>
                </a:solidFill>
              </a:rPr>
              <a:t>lowest state for achieving profit is (Hawaii</a:t>
            </a:r>
            <a:r>
              <a:rPr lang="en-US" sz="2000" b="1" dirty="0" smtClean="0">
                <a:solidFill>
                  <a:srgbClr val="CFCBBF"/>
                </a:solidFill>
              </a:rPr>
              <a:t>)</a:t>
            </a:r>
          </a:p>
          <a:p>
            <a:endParaRPr lang="en-US" sz="2000" b="1" dirty="0">
              <a:solidFill>
                <a:srgbClr val="CFCBBF"/>
              </a:solidFill>
            </a:endParaRPr>
          </a:p>
          <a:p>
            <a:endParaRPr lang="en-US" sz="2000" b="1" dirty="0" smtClean="0">
              <a:solidFill>
                <a:srgbClr val="CFCBBF"/>
              </a:solidFill>
            </a:endParaRPr>
          </a:p>
          <a:p>
            <a:r>
              <a:rPr lang="ar-EG" sz="2000" b="1" dirty="0" smtClean="0">
                <a:solidFill>
                  <a:srgbClr val="CFCBBF"/>
                </a:solidFill>
              </a:rPr>
              <a:t>11</a:t>
            </a:r>
            <a:r>
              <a:rPr lang="en-US" sz="2000" b="1" dirty="0" smtClean="0">
                <a:solidFill>
                  <a:srgbClr val="CFCBBF"/>
                </a:solidFill>
              </a:rPr>
              <a:t>- the most sold item is (20 mm double sided </a:t>
            </a:r>
            <a:r>
              <a:rPr lang="en-US" sz="2000" b="1" smtClean="0">
                <a:solidFill>
                  <a:srgbClr val="CFCBBF"/>
                </a:solidFill>
              </a:rPr>
              <a:t>bubble wrap </a:t>
            </a:r>
            <a:r>
              <a:rPr lang="en-US" sz="2000" b="1" dirty="0" smtClean="0">
                <a:solidFill>
                  <a:srgbClr val="CFCBBF"/>
                </a:solidFill>
              </a:rPr>
              <a:t>50m)</a:t>
            </a:r>
            <a:endParaRPr lang="en-US" sz="2000" b="1" dirty="0">
              <a:solidFill>
                <a:srgbClr val="CFCBBF"/>
              </a:solidFill>
            </a:endParaRPr>
          </a:p>
        </p:txBody>
      </p:sp>
      <p:sp>
        <p:nvSpPr>
          <p:cNvPr id="4" name="Text 0"/>
          <p:cNvSpPr/>
          <p:nvPr/>
        </p:nvSpPr>
        <p:spPr>
          <a:xfrm>
            <a:off x="167951" y="503117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 smtClean="0">
                <a:solidFill>
                  <a:srgbClr val="F2E782"/>
                </a:solidFill>
                <a:latin typeface="Prata" pitchFamily="34" charset="0"/>
              </a:rPr>
              <a:t>4-conclusion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35538232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5608" y="1726671"/>
            <a:ext cx="8145625" cy="2546747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904189" y="5576122"/>
            <a:ext cx="24084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rgbClr val="F2E78C"/>
                </a:solidFill>
              </a:rPr>
              <a:t>Thanks</a:t>
            </a:r>
            <a:endParaRPr lang="en-US" sz="6000" dirty="0">
              <a:solidFill>
                <a:srgbClr val="F2E78C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87744" y="7119253"/>
            <a:ext cx="46506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By: </a:t>
            </a:r>
            <a:r>
              <a:rPr lang="en-US" sz="2000" b="1" dirty="0" smtClean="0"/>
              <a:t>Ahmed Mohammed Mohammed Said</a:t>
            </a:r>
            <a:endParaRPr lang="en-US"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1" y="3550685"/>
            <a:ext cx="123771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Agenda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87301" y="48409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383757" y="4949114"/>
            <a:ext cx="117397" cy="34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50"/>
              </a:lnSpc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793791" y="4843824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</a:rPr>
              <a:t>Data Set Overview</a:t>
            </a:r>
            <a:endParaRPr lang="en-US" sz="2100" dirty="0"/>
          </a:p>
        </p:txBody>
      </p:sp>
      <p:sp>
        <p:nvSpPr>
          <p:cNvPr id="8" name="Shape 5"/>
          <p:cNvSpPr/>
          <p:nvPr/>
        </p:nvSpPr>
        <p:spPr>
          <a:xfrm>
            <a:off x="3632322" y="481107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3751890" y="4925979"/>
            <a:ext cx="208598" cy="34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50"/>
              </a:lnSpc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4378107" y="4815832"/>
            <a:ext cx="31519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</a:rPr>
              <a:t>Data Manipulation With </a:t>
            </a:r>
          </a:p>
          <a:p>
            <a:pPr>
              <a:lnSpc>
                <a:spcPts val="2750"/>
              </a:lnSpc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</a:rPr>
              <a:t>                   Python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954078" y="5345192"/>
            <a:ext cx="34592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767151" y="477909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7895534" y="4889065"/>
            <a:ext cx="210979" cy="34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50"/>
              </a:lnSpc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8555394" y="4882391"/>
            <a:ext cx="34393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</a:rPr>
              <a:t>Power BI Report</a:t>
            </a:r>
            <a:endParaRPr lang="en-US" sz="2100" dirty="0"/>
          </a:p>
        </p:txBody>
      </p:sp>
      <p:sp>
        <p:nvSpPr>
          <p:cNvPr id="15" name="Shape 9"/>
          <p:cNvSpPr/>
          <p:nvPr/>
        </p:nvSpPr>
        <p:spPr>
          <a:xfrm>
            <a:off x="11049107" y="48158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 lIns="91431" tIns="45716" rIns="91431" bIns="45716"/>
          <a:lstStyle/>
          <a:p>
            <a:endParaRPr lang="en-US" sz="3200" dirty="0"/>
          </a:p>
        </p:txBody>
      </p:sp>
      <p:sp>
        <p:nvSpPr>
          <p:cNvPr id="18" name="Text 10"/>
          <p:cNvSpPr/>
          <p:nvPr/>
        </p:nvSpPr>
        <p:spPr>
          <a:xfrm>
            <a:off x="11198768" y="4896439"/>
            <a:ext cx="210979" cy="34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50"/>
              </a:lnSpc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</a:rPr>
              <a:t>4</a:t>
            </a:r>
            <a:endParaRPr lang="en-US" sz="2700" dirty="0"/>
          </a:p>
        </p:txBody>
      </p:sp>
      <p:sp>
        <p:nvSpPr>
          <p:cNvPr id="20" name="Text 7"/>
          <p:cNvSpPr/>
          <p:nvPr/>
        </p:nvSpPr>
        <p:spPr>
          <a:xfrm>
            <a:off x="11770818" y="4889065"/>
            <a:ext cx="31519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dirty="0" smtClean="0">
                <a:solidFill>
                  <a:srgbClr val="CFCBBF"/>
                </a:solidFill>
                <a:latin typeface="Prata" pitchFamily="34" charset="0"/>
              </a:rPr>
              <a:t>Conclusion</a:t>
            </a:r>
            <a:endParaRPr lang="en-US" sz="2100" dirty="0">
              <a:solidFill>
                <a:srgbClr val="CFCBBF"/>
              </a:solidFill>
              <a:latin typeface="Prata" pitchFamily="34" charset="0"/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4" y="25407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1- Data Set Overview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56077" y="1100277"/>
            <a:ext cx="142105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dirty="0">
                <a:solidFill>
                  <a:srgbClr val="F2E782"/>
                </a:solidFill>
                <a:latin typeface="Prata" pitchFamily="34" charset="0"/>
              </a:rPr>
              <a:t>This dataset consists of six related excel and csv’s workbooks ( one fact table with five dimension tables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156079" y="1671631"/>
            <a:ext cx="13694107" cy="6110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400" dirty="0">
                <a:solidFill>
                  <a:srgbClr val="CFCBBF"/>
                </a:solidFill>
                <a:latin typeface="Raleway" pitchFamily="34" charset="0"/>
              </a:rPr>
              <a:t>1-Sales 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is a (Fact table) with 21 columns and  26397 rows :</a:t>
            </a:r>
          </a:p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Columns ( sale key, city key , customer key , bill to customer key , stock item key , invoice data key , delivery date key , </a:t>
            </a:r>
          </a:p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salesperson key , WWI invoice ID , description , package , quantity , unit price , tax rate , total excluding tax , tax amount , profit ,</a:t>
            </a:r>
          </a:p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Total including tax , total dry items , total chiller items , linage key , cost )</a:t>
            </a:r>
          </a:p>
          <a:p>
            <a:pPr>
              <a:lnSpc>
                <a:spcPts val="2850"/>
              </a:lnSpc>
            </a:pPr>
            <a:endParaRPr lang="en-US" sz="1700" dirty="0">
              <a:solidFill>
                <a:srgbClr val="CFCBBF"/>
              </a:solidFill>
              <a:latin typeface="Raleway" pitchFamily="34" charset="0"/>
            </a:endParaRPr>
          </a:p>
          <a:p>
            <a:pPr>
              <a:lnSpc>
                <a:spcPts val="2850"/>
              </a:lnSpc>
            </a:pPr>
            <a:r>
              <a:rPr lang="en-US" sz="2400" dirty="0">
                <a:solidFill>
                  <a:srgbClr val="CFCBBF"/>
                </a:solidFill>
                <a:latin typeface="Raleway" pitchFamily="34" charset="0"/>
              </a:rPr>
              <a:t>2-City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 is a (dimension table) with 7 columns and 13028 rows:</a:t>
            </a:r>
          </a:p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Columns ( city key , city , state province , country , sales territory , location , latest recorded population )</a:t>
            </a:r>
          </a:p>
          <a:p>
            <a:pPr>
              <a:lnSpc>
                <a:spcPts val="2850"/>
              </a:lnSpc>
            </a:pPr>
            <a:endParaRPr lang="en-US" sz="1700" dirty="0">
              <a:solidFill>
                <a:srgbClr val="CFCBBF"/>
              </a:solidFill>
              <a:latin typeface="Raleway" pitchFamily="34" charset="0"/>
            </a:endParaRPr>
          </a:p>
          <a:p>
            <a:pPr>
              <a:lnSpc>
                <a:spcPts val="2850"/>
              </a:lnSpc>
            </a:pPr>
            <a:r>
              <a:rPr lang="en-US" sz="2400" dirty="0">
                <a:solidFill>
                  <a:srgbClr val="CFCBBF"/>
                </a:solidFill>
                <a:latin typeface="Raleway" pitchFamily="34" charset="0"/>
              </a:rPr>
              <a:t>3-customer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 is a (dimension table) with 12 columns and 403 rows:</a:t>
            </a:r>
          </a:p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Columns ( customer key , WWI customer ID , customer , bill to customer , category , buying group , primary contact ,postal code , </a:t>
            </a:r>
          </a:p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Credit limit , lineage key )</a:t>
            </a:r>
          </a:p>
          <a:p>
            <a:pPr>
              <a:lnSpc>
                <a:spcPts val="2850"/>
              </a:lnSpc>
            </a:pPr>
            <a:endParaRPr lang="en-US" sz="1700" dirty="0">
              <a:solidFill>
                <a:srgbClr val="CFCBBF"/>
              </a:solidFill>
              <a:latin typeface="Raleway" pitchFamily="34" charset="0"/>
            </a:endParaRPr>
          </a:p>
          <a:p>
            <a:pPr>
              <a:lnSpc>
                <a:spcPts val="2850"/>
              </a:lnSpc>
            </a:pPr>
            <a:r>
              <a:rPr lang="en-US" sz="2400" dirty="0">
                <a:solidFill>
                  <a:srgbClr val="CFCBBF"/>
                </a:solidFill>
                <a:latin typeface="Raleway" pitchFamily="34" charset="0"/>
              </a:rPr>
              <a:t>4-date 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is a (dimension table) with 14 columns and 1460 rows: </a:t>
            </a:r>
          </a:p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Columns ( date , day number , day , month , short month , calendar month number , calendar month label , calendar year , </a:t>
            </a:r>
          </a:p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Calendar year label , fiscal moth number , fiscal month label , fiscal year , fiscal year label ISO week number )</a:t>
            </a:r>
            <a:endParaRPr lang="en-US" sz="2400" dirty="0">
              <a:solidFill>
                <a:srgbClr val="CFCBBF"/>
              </a:solidFill>
              <a:latin typeface="Raleway" pitchFamily="34" charset="0"/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623132"/>
            <a:ext cx="14079898" cy="2662253"/>
          </a:xfrm>
          <a:prstGeom prst="rect">
            <a:avLst/>
          </a:prstGeom>
          <a:noFill/>
        </p:spPr>
        <p:txBody>
          <a:bodyPr wrap="square" lIns="91427" tIns="45713" rIns="91427" bIns="45713" rtlCol="0">
            <a:spAutoFit/>
          </a:bodyPr>
          <a:lstStyle/>
          <a:p>
            <a:r>
              <a:rPr lang="en-US" sz="2400" dirty="0">
                <a:solidFill>
                  <a:srgbClr val="CFCBBF"/>
                </a:solidFill>
                <a:latin typeface="Raleway" pitchFamily="34" charset="0"/>
              </a:rPr>
              <a:t>5-Stock Item 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is a (dimension table) with 21 columns and 673 rows:</a:t>
            </a:r>
          </a:p>
          <a:p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Columns ( stock item key , WWI stock item ID , stock item , color , selling package , buying package , brand , size , local time days , </a:t>
            </a:r>
          </a:p>
          <a:p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Quantity per outer , is chiller stock , barcode , tax rate , unit price , recommended retail price , typical weight per unit , valid from , </a:t>
            </a:r>
          </a:p>
          <a:p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Valid to , lineage key )</a:t>
            </a:r>
          </a:p>
          <a:p>
            <a:endParaRPr lang="en-US" sz="1700" dirty="0">
              <a:solidFill>
                <a:srgbClr val="CFCBBF"/>
              </a:solidFill>
              <a:latin typeface="Raleway" pitchFamily="34" charset="0"/>
            </a:endParaRPr>
          </a:p>
          <a:p>
            <a:r>
              <a:rPr lang="en-US" sz="2400" dirty="0">
                <a:solidFill>
                  <a:srgbClr val="CFCBBF"/>
                </a:solidFill>
                <a:latin typeface="Raleway" pitchFamily="34" charset="0"/>
              </a:rPr>
              <a:t>6-Employee 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is a (dimension table) with 9 columns and 212 rows:</a:t>
            </a:r>
          </a:p>
          <a:p>
            <a:r>
              <a:rPr lang="en-US" sz="1700" dirty="0">
                <a:solidFill>
                  <a:srgbClr val="CFCBBF"/>
                </a:solidFill>
                <a:latin typeface="Raleway" pitchFamily="34" charset="0"/>
              </a:rPr>
              <a:t>Columns ( employee key , WWI employee ID , employee , preferred name , is salesperson , photo , valid from , valid to , lineage key )  </a:t>
            </a:r>
          </a:p>
          <a:p>
            <a:endParaRPr lang="en-US" sz="1700" dirty="0">
              <a:solidFill>
                <a:schemeClr val="accent4"/>
              </a:solidFill>
            </a:endParaRPr>
          </a:p>
          <a:p>
            <a:endParaRPr lang="en-US" sz="1700" dirty="0">
              <a:solidFill>
                <a:schemeClr val="accent4"/>
              </a:solidFill>
            </a:endParaRPr>
          </a:p>
        </p:txBody>
      </p:sp>
      <p:sp>
        <p:nvSpPr>
          <p:cNvPr id="4" name="Text 0"/>
          <p:cNvSpPr/>
          <p:nvPr/>
        </p:nvSpPr>
        <p:spPr>
          <a:xfrm>
            <a:off x="579188" y="450018"/>
            <a:ext cx="365691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Count..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9393275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579188" y="450018"/>
            <a:ext cx="365691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Count..</a:t>
            </a:r>
            <a:endParaRPr lang="en-US" sz="4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93" y="3268039"/>
            <a:ext cx="13597347" cy="37765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99594" y="2099390"/>
            <a:ext cx="2597103" cy="569379"/>
          </a:xfrm>
          <a:prstGeom prst="rect">
            <a:avLst/>
          </a:prstGeom>
          <a:noFill/>
        </p:spPr>
        <p:txBody>
          <a:bodyPr wrap="none" lIns="91431" tIns="45716" rIns="91431" bIns="45716" rtlCol="0">
            <a:spAutoFit/>
          </a:bodyPr>
          <a:lstStyle/>
          <a:p>
            <a:r>
              <a:rPr lang="en-US" sz="3100" dirty="0">
                <a:solidFill>
                  <a:srgbClr val="CFCBBF"/>
                </a:solidFill>
              </a:rPr>
              <a:t>Fact Sale Table </a:t>
            </a:r>
          </a:p>
        </p:txBody>
      </p:sp>
    </p:spTree>
    <p:extLst>
      <p:ext uri="{BB962C8B-B14F-4D97-AF65-F5344CB8AC3E}">
        <p14:creationId xmlns:p14="http://schemas.microsoft.com/office/powerpoint/2010/main" val="188021069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3" y="44283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2- Data Set Manipulation With Python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589459" y="1783452"/>
            <a:ext cx="7798720" cy="461657"/>
          </a:xfrm>
          <a:prstGeom prst="rect">
            <a:avLst/>
          </a:prstGeom>
          <a:noFill/>
        </p:spPr>
        <p:txBody>
          <a:bodyPr wrap="none" lIns="91431" tIns="45716" rIns="91431" bIns="45716" rtlCol="0">
            <a:spAutoFit/>
          </a:bodyPr>
          <a:lstStyle/>
          <a:p>
            <a:r>
              <a:rPr lang="en-US" sz="2400" dirty="0">
                <a:solidFill>
                  <a:srgbClr val="CFCBBF"/>
                </a:solidFill>
              </a:rPr>
              <a:t>In this stage we ensure that there is no null  or duplicated data 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58" y="2245115"/>
            <a:ext cx="3329400" cy="58700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034" y="3918857"/>
            <a:ext cx="3191320" cy="170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23206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3" y="44283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2- Data Set Manipulation With Python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384332" y="1783452"/>
            <a:ext cx="5354909" cy="461657"/>
          </a:xfrm>
          <a:prstGeom prst="rect">
            <a:avLst/>
          </a:prstGeom>
          <a:noFill/>
        </p:spPr>
        <p:txBody>
          <a:bodyPr wrap="none" lIns="91431" tIns="45716" rIns="91431" bIns="45716" rtlCol="0">
            <a:spAutoFit/>
          </a:bodyPr>
          <a:lstStyle/>
          <a:p>
            <a:r>
              <a:rPr lang="en-US" sz="2400" dirty="0">
                <a:solidFill>
                  <a:srgbClr val="CFCBBF"/>
                </a:solidFill>
              </a:rPr>
              <a:t>In this stage we will check for the outliers 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682" y="2332319"/>
            <a:ext cx="7641771" cy="54680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3559" y="2514350"/>
            <a:ext cx="5365681" cy="830989"/>
          </a:xfrm>
          <a:prstGeom prst="rect">
            <a:avLst/>
          </a:prstGeom>
          <a:noFill/>
        </p:spPr>
        <p:txBody>
          <a:bodyPr wrap="none" lIns="91431" tIns="45716" rIns="91431" bIns="45716" rtlCol="0">
            <a:spAutoFit/>
          </a:bodyPr>
          <a:lstStyle/>
          <a:p>
            <a:r>
              <a:rPr lang="en-US" sz="2400" dirty="0">
                <a:solidFill>
                  <a:srgbClr val="CFCBBF"/>
                </a:solidFill>
              </a:rPr>
              <a:t>We decided not to remove outliers because </a:t>
            </a:r>
          </a:p>
          <a:p>
            <a:r>
              <a:rPr lang="en-US" sz="2400" dirty="0">
                <a:solidFill>
                  <a:srgbClr val="CFCBBF"/>
                </a:solidFill>
              </a:rPr>
              <a:t>they are real and expressive  </a:t>
            </a:r>
          </a:p>
        </p:txBody>
      </p:sp>
    </p:spTree>
    <p:extLst>
      <p:ext uri="{BB962C8B-B14F-4D97-AF65-F5344CB8AC3E}">
        <p14:creationId xmlns:p14="http://schemas.microsoft.com/office/powerpoint/2010/main" val="165721426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3" y="44283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2- Data Set Manipulation With Python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384332" y="1783452"/>
            <a:ext cx="5946931" cy="830989"/>
          </a:xfrm>
          <a:prstGeom prst="rect">
            <a:avLst/>
          </a:prstGeom>
          <a:noFill/>
        </p:spPr>
        <p:txBody>
          <a:bodyPr wrap="none" lIns="91431" tIns="45716" rIns="91431" bIns="45716" rtlCol="0">
            <a:spAutoFit/>
          </a:bodyPr>
          <a:lstStyle/>
          <a:p>
            <a:r>
              <a:rPr lang="en-US" sz="2400" dirty="0">
                <a:solidFill>
                  <a:srgbClr val="CFCBBF"/>
                </a:solidFill>
              </a:rPr>
              <a:t>In this stage we will see the correlation between </a:t>
            </a:r>
          </a:p>
          <a:p>
            <a:r>
              <a:rPr lang="en-US" sz="2400" dirty="0">
                <a:solidFill>
                  <a:srgbClr val="CFCBBF"/>
                </a:solidFill>
              </a:rPr>
              <a:t>Columns in the fact sales 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04" y="2198949"/>
            <a:ext cx="7792538" cy="573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89956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3" y="44283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</a:rPr>
              <a:t>2- Data Set Manipulation With Python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384332" y="1783452"/>
            <a:ext cx="6486886" cy="461657"/>
          </a:xfrm>
          <a:prstGeom prst="rect">
            <a:avLst/>
          </a:prstGeom>
          <a:noFill/>
        </p:spPr>
        <p:txBody>
          <a:bodyPr wrap="none" lIns="91431" tIns="45716" rIns="91431" bIns="45716" rtlCol="0">
            <a:spAutoFit/>
          </a:bodyPr>
          <a:lstStyle/>
          <a:p>
            <a:r>
              <a:rPr lang="en-US" sz="2400" dirty="0">
                <a:solidFill>
                  <a:srgbClr val="CFCBBF"/>
                </a:solidFill>
              </a:rPr>
              <a:t>In this stage we will see the </a:t>
            </a:r>
            <a:r>
              <a:rPr lang="en-US" sz="2400" dirty="0" smtClean="0">
                <a:solidFill>
                  <a:srgbClr val="CFCBBF"/>
                </a:solidFill>
              </a:rPr>
              <a:t>distribution of the data </a:t>
            </a:r>
            <a:r>
              <a:rPr lang="en-US" sz="2400" dirty="0">
                <a:solidFill>
                  <a:srgbClr val="CFCBBF"/>
                </a:solidFill>
              </a:rPr>
              <a:t>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045" y="2478373"/>
            <a:ext cx="7948998" cy="553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96110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lackTie">
  <a:themeElements>
    <a:clrScheme name="BlackTie">
      <a:dk1>
        <a:srgbClr val="000000"/>
      </a:dk1>
      <a:lt1>
        <a:srgbClr val="FFFFFF"/>
      </a:lt1>
      <a:dk2>
        <a:srgbClr val="46464A"/>
      </a:dk2>
      <a:lt2>
        <a:srgbClr val="E3DCCF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BlackTie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20000"/>
              </a:schemeClr>
            </a:gs>
            <a:gs pos="30000">
              <a:schemeClr val="phClr">
                <a:tint val="61000"/>
                <a:satMod val="220000"/>
              </a:schemeClr>
            </a:gs>
            <a:gs pos="45000">
              <a:schemeClr val="phClr">
                <a:tint val="66000"/>
                <a:satMod val="240000"/>
              </a:schemeClr>
            </a:gs>
            <a:gs pos="55000">
              <a:schemeClr val="phClr">
                <a:tint val="66000"/>
                <a:satMod val="220000"/>
              </a:schemeClr>
            </a:gs>
            <a:gs pos="73000">
              <a:schemeClr val="phClr">
                <a:tint val="61000"/>
                <a:satMod val="220000"/>
              </a:schemeClr>
            </a:gs>
            <a:gs pos="100000">
              <a:schemeClr val="phClr">
                <a:tint val="45000"/>
                <a:satMod val="22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  <a:satMod val="110000"/>
              </a:schemeClr>
            </a:gs>
            <a:gs pos="30000">
              <a:schemeClr val="phClr">
                <a:shade val="90000"/>
                <a:satMod val="120000"/>
              </a:schemeClr>
            </a:gs>
            <a:gs pos="45000">
              <a:schemeClr val="phClr">
                <a:shade val="100000"/>
                <a:satMod val="128000"/>
              </a:schemeClr>
            </a:gs>
            <a:gs pos="55000">
              <a:schemeClr val="phClr">
                <a:shade val="100000"/>
                <a:satMod val="128000"/>
              </a:schemeClr>
            </a:gs>
            <a:gs pos="73000">
              <a:schemeClr val="phClr">
                <a:shade val="90000"/>
                <a:satMod val="120000"/>
              </a:schemeClr>
            </a:gs>
            <a:gs pos="100000">
              <a:schemeClr val="phClr">
                <a:shade val="63000"/>
                <a:satMod val="110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190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7150" dist="38100" dir="5400000" algn="br" rotWithShape="0">
              <a:srgbClr val="000000">
                <a:alpha val="5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1800000"/>
            </a:lightRig>
          </a:scene3d>
          <a:sp3d>
            <a:bevelT w="44450" h="31750" prst="coolSlant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20000"/>
              </a:schemeClr>
            </a:duotone>
          </a:blip>
          <a:stretch/>
        </a:blip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30000"/>
                <a:satMod val="255000"/>
              </a:schemeClr>
            </a:gs>
          </a:gsLst>
          <a:path path="circle">
            <a:fillToRect l="50000" t="-80000" r="50000" b="18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Black Tie</Template>
  <TotalTime>244</TotalTime>
  <Words>757</Words>
  <Application>Microsoft Office PowerPoint</Application>
  <PresentationFormat>Custom</PresentationFormat>
  <Paragraphs>111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Raleway</vt:lpstr>
      <vt:lpstr>Prata</vt:lpstr>
      <vt:lpstr>Garamond</vt:lpstr>
      <vt:lpstr>Raleway Bold</vt:lpstr>
      <vt:lpstr>Tunga</vt:lpstr>
      <vt:lpstr>Times New Roman</vt:lpstr>
      <vt:lpstr>Tahoma</vt:lpstr>
      <vt:lpstr>Calibri</vt:lpstr>
      <vt:lpstr>BlackTie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ASD</cp:lastModifiedBy>
  <cp:revision>26</cp:revision>
  <dcterms:created xsi:type="dcterms:W3CDTF">2024-11-28T16:42:31Z</dcterms:created>
  <dcterms:modified xsi:type="dcterms:W3CDTF">2024-12-02T14:34:54Z</dcterms:modified>
</cp:coreProperties>
</file>